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5"/>
  </p:sldMasterIdLst>
  <p:notesMasterIdLst>
    <p:notesMasterId r:id="rId23"/>
  </p:notesMasterIdLst>
  <p:handoutMasterIdLst>
    <p:handoutMasterId r:id="rId24"/>
  </p:handoutMasterIdLst>
  <p:sldIdLst>
    <p:sldId id="258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00" r:id="rId22"/>
  </p:sldIdLst>
  <p:sldSz cx="9144000" cy="5143500" type="screen16x9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81673" autoAdjust="0"/>
  </p:normalViewPr>
  <p:slideViewPr>
    <p:cSldViewPr>
      <p:cViewPr varScale="1">
        <p:scale>
          <a:sx n="81" d="100"/>
          <a:sy n="81" d="100"/>
        </p:scale>
        <p:origin x="102" y="6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GB"/>
              <a:t>Renishaw plc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B15EEB-6199-4F78-90B5-CBFBC9CD7B28}" type="datetime1">
              <a:rPr lang="en-GB"/>
              <a:pPr/>
              <a:t>05/05/2015</a:t>
            </a:fld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GB"/>
              <a:t>Confidential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GB"/>
              <a:t>Page </a:t>
            </a:r>
            <a:fld id="{5AA4D7B2-1F14-4672-98E1-A719C31F9F7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796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GB"/>
              <a:t>Renishaw plc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49EE4D-5529-4661-BA30-F6CD3A5AF613}" type="datetime1">
              <a:rPr lang="en-GB"/>
              <a:pPr/>
              <a:t>05/05/2015</a:t>
            </a:fld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GB"/>
              <a:t>Confidential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GB"/>
              <a:t>Page </a:t>
            </a:r>
            <a:fld id="{88230F06-C107-4A2E-AD06-18612C95C4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72230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en-GB" sz="120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Renishaw plc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C49EE4D-5529-4661-BA30-F6CD3A5AF613}" type="datetime1">
              <a:rPr lang="en-GB" smtClean="0"/>
              <a:pPr/>
              <a:t>05/05/2015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Confidential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8230F06-C107-4A2E-AD06-18612C95C4F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472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Renishaw plc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C49EE4D-5529-4661-BA30-F6CD3A5AF613}" type="datetime1">
              <a:rPr lang="en-GB" smtClean="0"/>
              <a:pPr/>
              <a:t>05/05/2015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Confidential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8230F06-C107-4A2E-AD06-18612C95C4F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412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Renishaw plc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C49EE4D-5529-4661-BA30-F6CD3A5AF613}" type="datetime1">
              <a:rPr lang="en-GB" smtClean="0"/>
              <a:pPr/>
              <a:t>05/05/2015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Confidential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8230F06-C107-4A2E-AD06-18612C95C4F9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185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Renishaw plc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C49EE4D-5529-4661-BA30-F6CD3A5AF613}" type="datetime1">
              <a:rPr lang="en-GB" smtClean="0"/>
              <a:pPr/>
              <a:t>05/05/2015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Confidential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8230F06-C107-4A2E-AD06-18612C95C4F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645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Renishaw plc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C49EE4D-5529-4661-BA30-F6CD3A5AF613}" type="datetime1">
              <a:rPr lang="en-GB" smtClean="0"/>
              <a:pPr/>
              <a:t>05/05/2015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Confidential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8230F06-C107-4A2E-AD06-18612C95C4F9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15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Renishaw plc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C49EE4D-5529-4661-BA30-F6CD3A5AF613}" type="datetime1">
              <a:rPr lang="en-GB" smtClean="0"/>
              <a:pPr/>
              <a:t>05/05/2015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Confidential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8230F06-C107-4A2E-AD06-18612C95C4F9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469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Renishaw plc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C49EE4D-5529-4661-BA30-F6CD3A5AF613}" type="datetime1">
              <a:rPr lang="en-GB" smtClean="0"/>
              <a:pPr/>
              <a:t>05/05/2015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Confidential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8230F06-C107-4A2E-AD06-18612C95C4F9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387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Renishaw plc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C49EE4D-5529-4661-BA30-F6CD3A5AF613}" type="datetime1">
              <a:rPr lang="en-GB" smtClean="0"/>
              <a:pPr/>
              <a:t>05/05/2015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Confidential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8230F06-C107-4A2E-AD06-18612C95C4F9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385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en-GB" sz="120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Renishaw plc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C49EE4D-5529-4661-BA30-F6CD3A5AF613}" type="datetime1">
              <a:rPr lang="en-GB" smtClean="0"/>
              <a:pPr/>
              <a:t>05/05/2015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Confidential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8230F06-C107-4A2E-AD06-18612C95C4F9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90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Renishaw plc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C49EE4D-5529-4661-BA30-F6CD3A5AF613}" type="datetime1">
              <a:rPr lang="en-GB" smtClean="0"/>
              <a:pPr/>
              <a:t>05/05/2015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Confidential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8230F06-C107-4A2E-AD06-18612C95C4F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890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Renishaw plc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C49EE4D-5529-4661-BA30-F6CD3A5AF613}" type="datetime1">
              <a:rPr lang="en-GB" smtClean="0"/>
              <a:pPr/>
              <a:t>05/05/2015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Confidential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8230F06-C107-4A2E-AD06-18612C95C4F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249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Renishaw plc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C49EE4D-5529-4661-BA30-F6CD3A5AF613}" type="datetime1">
              <a:rPr lang="en-GB" smtClean="0"/>
              <a:pPr/>
              <a:t>05/05/2015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Confidential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8230F06-C107-4A2E-AD06-18612C95C4F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584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Renishaw plc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C49EE4D-5529-4661-BA30-F6CD3A5AF613}" type="datetime1">
              <a:rPr lang="en-GB" smtClean="0"/>
              <a:pPr/>
              <a:t>05/05/2015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Confidential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8230F06-C107-4A2E-AD06-18612C95C4F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442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Renishaw plc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C49EE4D-5529-4661-BA30-F6CD3A5AF613}" type="datetime1">
              <a:rPr lang="en-GB" smtClean="0"/>
              <a:pPr/>
              <a:t>05/05/2015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Confidential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8230F06-C107-4A2E-AD06-18612C95C4F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996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Renishaw plc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C49EE4D-5529-4661-BA30-F6CD3A5AF613}" type="datetime1">
              <a:rPr lang="en-GB" smtClean="0"/>
              <a:pPr/>
              <a:t>05/05/2015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Confidential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8230F06-C107-4A2E-AD06-18612C95C4F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006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Renishaw plc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C49EE4D-5529-4661-BA30-F6CD3A5AF613}" type="datetime1">
              <a:rPr lang="en-GB" smtClean="0"/>
              <a:pPr/>
              <a:t>05/05/2015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Confidential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8230F06-C107-4A2E-AD06-18612C95C4F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990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Renishaw plc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C49EE4D-5529-4661-BA30-F6CD3A5AF613}" type="datetime1">
              <a:rPr lang="en-GB" smtClean="0"/>
              <a:pPr/>
              <a:t>05/05/2015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Confidential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8230F06-C107-4A2E-AD06-18612C95C4F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881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67544" y="1419622"/>
            <a:ext cx="7681936" cy="1714500"/>
          </a:xfrm>
          <a:prstGeom prst="rect">
            <a:avLst/>
          </a:prstGeom>
          <a:noFill/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600">
                <a:solidFill>
                  <a:srgbClr val="FF99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67544" y="3543300"/>
            <a:ext cx="7671424" cy="9144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9" name="Picture 33" descr="D:\pri_strap_PC\digital\reg\rn_2307.jpg"/>
          <p:cNvPicPr>
            <a:picLocks noChangeAspect="1" noChangeArrowheads="1"/>
          </p:cNvPicPr>
          <p:nvPr userDrawn="1"/>
        </p:nvPicPr>
        <p:blipFill>
          <a:blip r:embed="rId2" cstate="print"/>
          <a:srcRect l="8772" t="23843" r="8772" b="23843"/>
          <a:stretch>
            <a:fillRect/>
          </a:stretch>
        </p:blipFill>
        <p:spPr bwMode="auto">
          <a:xfrm>
            <a:off x="474439" y="186342"/>
            <a:ext cx="1649289" cy="39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0" y="699542"/>
            <a:ext cx="9144000" cy="5076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7614"/>
            <a:ext cx="8280920" cy="333037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60104" y="736118"/>
            <a:ext cx="8414648" cy="33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35896" y="4894008"/>
            <a:ext cx="4953000" cy="19234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18499" y="4893249"/>
            <a:ext cx="792089" cy="1714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2"/>
          </p:nvPr>
        </p:nvSpPr>
        <p:spPr>
          <a:xfrm>
            <a:off x="395539" y="4894009"/>
            <a:ext cx="864095" cy="1809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F45947B-E012-4C20-AB64-3361ABD2C134}" type="datetime1">
              <a:rPr lang="en-US" smtClean="0"/>
              <a:pPr/>
              <a:t>5/5/2015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35896" y="4894008"/>
            <a:ext cx="4953000" cy="19234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18499" y="4893249"/>
            <a:ext cx="792089" cy="1714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2"/>
          </p:nvPr>
        </p:nvSpPr>
        <p:spPr>
          <a:xfrm>
            <a:off x="395539" y="4894009"/>
            <a:ext cx="864095" cy="1809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F45947B-E012-4C20-AB64-3361ABD2C134}" type="datetime1">
              <a:rPr lang="en-US" smtClean="0"/>
              <a:pPr/>
              <a:t>5/5/2015</a:t>
            </a:fld>
            <a:endParaRPr lang="en-US" dirty="0"/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60104" y="736118"/>
            <a:ext cx="8414648" cy="33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635896" y="4894008"/>
            <a:ext cx="4953000" cy="19234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218499" y="4893249"/>
            <a:ext cx="792089" cy="17145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5"/>
          <p:cNvSpPr>
            <a:spLocks noGrp="1"/>
          </p:cNvSpPr>
          <p:nvPr>
            <p:ph type="dt" sz="half" idx="2"/>
          </p:nvPr>
        </p:nvSpPr>
        <p:spPr>
          <a:xfrm>
            <a:off x="395539" y="4894009"/>
            <a:ext cx="864095" cy="18097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AF45947B-E012-4C20-AB64-3361ABD2C134}" type="datetime1">
              <a:rPr lang="en-US" smtClean="0"/>
              <a:pPr/>
              <a:t>5/5/2015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7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401619"/>
            <a:ext cx="8208912" cy="340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699542"/>
            <a:ext cx="9144000" cy="5076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7" name="Picture 33" descr="D:\pri_strap_PC\digital\reg\rn_2307.jpg"/>
          <p:cNvPicPr>
            <a:picLocks noChangeAspect="1" noChangeArrowheads="1"/>
          </p:cNvPicPr>
          <p:nvPr userDrawn="1"/>
        </p:nvPicPr>
        <p:blipFill>
          <a:blip r:embed="rId6" cstate="print"/>
          <a:srcRect l="8772" t="23843" r="8772" b="23843"/>
          <a:stretch>
            <a:fillRect/>
          </a:stretch>
        </p:blipFill>
        <p:spPr bwMode="auto">
          <a:xfrm>
            <a:off x="474439" y="186342"/>
            <a:ext cx="1649289" cy="39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61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193675" indent="-19367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18256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60425" indent="-103188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146175" indent="-9525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4pPr>
      <a:lvl5pPr marL="1435100" indent="-98425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5pPr>
      <a:lvl6pPr marL="1892300" indent="-98425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6pPr>
      <a:lvl7pPr marL="2349500" indent="-98425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7pPr>
      <a:lvl8pPr marL="2806700" indent="-98425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8pPr>
      <a:lvl9pPr marL="3263900" indent="-98425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PH10 PLUS motorised </a:t>
            </a:r>
            <a:br>
              <a:rPr lang="en-GB" dirty="0" smtClean="0"/>
            </a:br>
            <a:r>
              <a:rPr lang="en-GB" dirty="0" smtClean="0"/>
              <a:t>indexing heads</a:t>
            </a:r>
            <a:endParaRPr lang="en-GB" dirty="0"/>
          </a:p>
        </p:txBody>
      </p:sp>
      <p:pic>
        <p:nvPicPr>
          <p:cNvPr id="6" name="Picture 5" descr="PH10 plus hero 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5756" y="1213855"/>
            <a:ext cx="3090740" cy="388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renishaw\global\gb\PLC\CMMPD\Data\cmmmarketing\Image and video directory\1_For print\1_Products\Motorised heads\PH10\Archive - Do not use\PH10 and TP200\PH10M with TP200 and component (2).jpg"/>
          <p:cNvPicPr>
            <a:picLocks noChangeAspect="1" noChangeArrowheads="1"/>
          </p:cNvPicPr>
          <p:nvPr/>
        </p:nvPicPr>
        <p:blipFill>
          <a:blip r:embed="rId3" cstate="print"/>
          <a:srcRect t="34442"/>
          <a:stretch>
            <a:fillRect/>
          </a:stretch>
        </p:blipFill>
        <p:spPr bwMode="auto">
          <a:xfrm>
            <a:off x="0" y="1217196"/>
            <a:ext cx="3857876" cy="39240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00000" y="1347614"/>
            <a:ext cx="6048000" cy="3330371"/>
          </a:xfrm>
        </p:spPr>
        <p:txBody>
          <a:bodyPr/>
          <a:lstStyle/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smtClean="0"/>
              <a:t>The PH10 PLUS </a:t>
            </a:r>
            <a:r>
              <a:rPr lang="en-GB" dirty="0"/>
              <a:t>can articulate in </a:t>
            </a:r>
            <a:r>
              <a:rPr lang="en-GB" dirty="0" smtClean="0"/>
              <a:t>7.5° increments </a:t>
            </a:r>
            <a:r>
              <a:rPr lang="en-GB" dirty="0"/>
              <a:t>in both the </a:t>
            </a:r>
            <a:r>
              <a:rPr lang="en-GB" dirty="0" smtClean="0"/>
              <a:t>A-axis </a:t>
            </a:r>
            <a:r>
              <a:rPr lang="en-GB" dirty="0"/>
              <a:t>(</a:t>
            </a:r>
            <a:r>
              <a:rPr lang="en-GB" dirty="0" smtClean="0"/>
              <a:t>105°) </a:t>
            </a:r>
            <a:r>
              <a:rPr lang="en-GB" dirty="0"/>
              <a:t>and </a:t>
            </a:r>
            <a:r>
              <a:rPr lang="en-GB" dirty="0" smtClean="0"/>
              <a:t>B-axis (±180°) giving </a:t>
            </a:r>
            <a:r>
              <a:rPr lang="en-GB" dirty="0"/>
              <a:t>720 repeatable </a:t>
            </a:r>
            <a:r>
              <a:rPr lang="en-GB" dirty="0" smtClean="0"/>
              <a:t>positions.</a:t>
            </a:r>
            <a:endParaRPr lang="en-GB" dirty="0"/>
          </a:p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/>
              <a:t>Long extension bars and a comprehensive range of styli increase the access range of the PH10 PLUS </a:t>
            </a:r>
            <a:r>
              <a:rPr lang="en-GB" dirty="0" smtClean="0"/>
              <a:t>family.</a:t>
            </a:r>
            <a:endParaRPr lang="en-GB" dirty="0"/>
          </a:p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/>
              <a:t>The PH10MQ PLUS increases the available working volume with its B axis housed within the quill of the CMM.  An 80 mm quill is </a:t>
            </a:r>
            <a:r>
              <a:rPr lang="en-GB" dirty="0" smtClean="0"/>
              <a:t>required.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Accessibility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620000" y="4893249"/>
            <a:ext cx="792089" cy="171450"/>
          </a:xfrm>
        </p:spPr>
        <p:txBody>
          <a:bodyPr/>
          <a:lstStyle/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395538" y="4894009"/>
            <a:ext cx="1260000" cy="180975"/>
          </a:xfrm>
        </p:spPr>
        <p:txBody>
          <a:bodyPr/>
          <a:lstStyle/>
          <a:p>
            <a:r>
              <a:rPr lang="en-US" dirty="0" smtClean="0"/>
              <a:t>H-1000-8008-01-B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2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Accuracy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620000" y="4893249"/>
            <a:ext cx="792089" cy="171450"/>
          </a:xfrm>
        </p:spPr>
        <p:txBody>
          <a:bodyPr/>
          <a:lstStyle/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395538" y="4894009"/>
            <a:ext cx="1260000" cy="180975"/>
          </a:xfrm>
        </p:spPr>
        <p:txBody>
          <a:bodyPr/>
          <a:lstStyle/>
          <a:p>
            <a:r>
              <a:rPr lang="en-US" dirty="0" smtClean="0"/>
              <a:t>H-1000-8008-01-B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000" y="1347614"/>
            <a:ext cx="8280000" cy="3330371"/>
          </a:xfrm>
        </p:spPr>
        <p:txBody>
          <a:bodyPr/>
          <a:lstStyle/>
          <a:p>
            <a:pPr marL="0" indent="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/>
              <a:t>The PH10 </a:t>
            </a:r>
            <a:r>
              <a:rPr lang="en-GB" dirty="0" smtClean="0"/>
              <a:t>PLUS family </a:t>
            </a:r>
            <a:r>
              <a:rPr lang="en-GB" dirty="0"/>
              <a:t>can achieve 0.4 µm repeatability at 62 mm radius providing accurate positioning even when using long </a:t>
            </a:r>
            <a:r>
              <a:rPr lang="en-GB" dirty="0" smtClean="0"/>
              <a:t>extensions.</a:t>
            </a:r>
            <a:endParaRPr lang="en-GB" dirty="0"/>
          </a:p>
          <a:p>
            <a:pPr marL="0" indent="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/>
              <a:t>The accuracy </a:t>
            </a:r>
            <a:r>
              <a:rPr lang="en-GB" dirty="0" smtClean="0"/>
              <a:t>of the </a:t>
            </a:r>
            <a:r>
              <a:rPr lang="en-GB" dirty="0"/>
              <a:t>PH10 </a:t>
            </a:r>
            <a:r>
              <a:rPr lang="en-GB" dirty="0" smtClean="0"/>
              <a:t>PLUS enables </a:t>
            </a:r>
            <a:r>
              <a:rPr lang="en-GB" dirty="0"/>
              <a:t>you to achieve improved inspection routines and can help to reduce the level of scrap </a:t>
            </a:r>
            <a:r>
              <a:rPr lang="en-GB" dirty="0" smtClean="0"/>
              <a:t>experienced.</a:t>
            </a:r>
            <a:endParaRPr lang="en-GB" dirty="0"/>
          </a:p>
          <a:p>
            <a:pPr marL="0" indent="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/>
              <a:t>Articulating heads with simplified styli configurations improve the accuracy and dynamics </a:t>
            </a:r>
            <a:r>
              <a:rPr lang="en-GB" dirty="0" smtClean="0"/>
              <a:t>achieved.</a:t>
            </a:r>
            <a:endParaRPr lang="en-GB" dirty="0"/>
          </a:p>
          <a:p>
            <a:pPr marL="0" indent="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/>
              <a:t>Repeatable extension bar and probe / module changing also enhances the accuracy and flexibility of the </a:t>
            </a:r>
            <a:r>
              <a:rPr lang="en-GB" dirty="0" smtClean="0"/>
              <a:t>system.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579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000" y="1347614"/>
            <a:ext cx="6660272" cy="3330371"/>
          </a:xfrm>
        </p:spPr>
        <p:txBody>
          <a:bodyPr/>
          <a:lstStyle/>
          <a:p>
            <a:pPr marL="0" indent="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/>
              <a:t>The PH10 </a:t>
            </a:r>
            <a:r>
              <a:rPr lang="en-GB" dirty="0" smtClean="0"/>
              <a:t>PLUS has </a:t>
            </a:r>
            <a:r>
              <a:rPr lang="en-GB" dirty="0"/>
              <a:t>a recommended maximum torque of </a:t>
            </a:r>
            <a:r>
              <a:rPr lang="en-GB" dirty="0" smtClean="0"/>
              <a:t>0.45 Nm. This </a:t>
            </a:r>
            <a:r>
              <a:rPr lang="en-GB" dirty="0"/>
              <a:t>safety feature ensures that in the event of an accidental collision the head will </a:t>
            </a:r>
            <a:r>
              <a:rPr lang="en-GB" dirty="0" smtClean="0"/>
              <a:t>overtravel, </a:t>
            </a:r>
            <a:r>
              <a:rPr lang="en-GB" dirty="0"/>
              <a:t>protecting itself and the CMM from </a:t>
            </a:r>
            <a:r>
              <a:rPr lang="en-GB" dirty="0" smtClean="0"/>
              <a:t>damage.</a:t>
            </a:r>
            <a:endParaRPr lang="en-GB" dirty="0"/>
          </a:p>
          <a:p>
            <a:pPr marL="0" indent="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/>
              <a:t>The ACR3 autochange rack uniformly controls the changing of probes and extensions removing the element of human error and the possibility of damage when manually changing </a:t>
            </a:r>
            <a:r>
              <a:rPr lang="en-GB" dirty="0" smtClean="0"/>
              <a:t>probes.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Minimal risk to head and CMM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620000" y="4893249"/>
            <a:ext cx="792089" cy="171450"/>
          </a:xfrm>
        </p:spPr>
        <p:txBody>
          <a:bodyPr/>
          <a:lstStyle/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395538" y="4894009"/>
            <a:ext cx="1260000" cy="180975"/>
          </a:xfrm>
        </p:spPr>
        <p:txBody>
          <a:bodyPr/>
          <a:lstStyle/>
          <a:p>
            <a:r>
              <a:rPr lang="en-US" dirty="0" smtClean="0"/>
              <a:t>H-1000-8008-01-B</a:t>
            </a:r>
            <a:endParaRPr lang="en-US" dirty="0"/>
          </a:p>
        </p:txBody>
      </p:sp>
      <p:pic>
        <p:nvPicPr>
          <p:cNvPr id="8" name="Picture 2" descr="\\renishaw\global\gb\PLC\CMMPD\Data\cmmmarketing\Image and video directory\1_For print\1_Products\Motorised heads\PH10\Archive - Do not use\PH10 and SP25M\704 SM25-4_017.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221260"/>
            <a:ext cx="1359014" cy="388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592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Low cost of ownership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620000" y="4893249"/>
            <a:ext cx="792089" cy="171450"/>
          </a:xfrm>
        </p:spPr>
        <p:txBody>
          <a:bodyPr/>
          <a:lstStyle/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395538" y="4894009"/>
            <a:ext cx="1260000" cy="180975"/>
          </a:xfrm>
        </p:spPr>
        <p:txBody>
          <a:bodyPr/>
          <a:lstStyle/>
          <a:p>
            <a:r>
              <a:rPr lang="en-US" dirty="0" smtClean="0"/>
              <a:t>H-1000-8008-01-B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000" y="1347614"/>
            <a:ext cx="8280000" cy="3330371"/>
          </a:xfrm>
        </p:spPr>
        <p:txBody>
          <a:bodyPr/>
          <a:lstStyle/>
          <a:p>
            <a:pPr marL="0" indent="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/>
              <a:t>PH10 PLUS components are individually priced giving you the added flexibility of choosing and growing the best system for your </a:t>
            </a:r>
            <a:r>
              <a:rPr lang="en-GB" dirty="0" smtClean="0"/>
              <a:t>application.</a:t>
            </a:r>
            <a:endParaRPr lang="en-GB" dirty="0"/>
          </a:p>
          <a:p>
            <a:pPr marL="0" indent="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/>
              <a:t>Renishaw offers a wide range of service options for all products in order to minimise customers </a:t>
            </a:r>
            <a:r>
              <a:rPr lang="en-GB" dirty="0" smtClean="0"/>
              <a:t>downtime.</a:t>
            </a:r>
            <a:endParaRPr lang="en-GB" dirty="0"/>
          </a:p>
          <a:p>
            <a:pPr marL="0" indent="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/>
              <a:t>Cost of repair is based on an assessment and a consultation takes place before any work is </a:t>
            </a:r>
            <a:r>
              <a:rPr lang="en-GB" dirty="0" smtClean="0"/>
              <a:t>undertaken.</a:t>
            </a:r>
            <a:endParaRPr lang="en-GB" dirty="0"/>
          </a:p>
          <a:p>
            <a:pPr marL="0" indent="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/>
              <a:t>PH10 PLUS customers also have the option of purchasing a replacement from the </a:t>
            </a:r>
            <a:r>
              <a:rPr lang="en-GB" dirty="0" smtClean="0"/>
              <a:t>repair by exchange </a:t>
            </a:r>
            <a:r>
              <a:rPr lang="en-GB" dirty="0"/>
              <a:t>(</a:t>
            </a:r>
            <a:r>
              <a:rPr lang="en-GB" dirty="0" err="1"/>
              <a:t>RBE</a:t>
            </a:r>
            <a:r>
              <a:rPr lang="en-GB" dirty="0"/>
              <a:t>) scheme in the interests of fast turn around and minimal </a:t>
            </a:r>
            <a:r>
              <a:rPr lang="en-GB" dirty="0" smtClean="0"/>
              <a:t>downtime.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80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renishaw\global\gb\PLC\CMMPD\Data\cmmmarketing\Image and video directory\1_For print\1_Products\Motorised heads\PH10\PH10 aquablast\PH10MQ\PH10_0609_008.jpg"/>
          <p:cNvPicPr>
            <a:picLocks noChangeAspect="1" noChangeArrowheads="1"/>
          </p:cNvPicPr>
          <p:nvPr/>
        </p:nvPicPr>
        <p:blipFill>
          <a:blip r:embed="rId3" cstate="print"/>
          <a:srcRect t="18862" b="4873"/>
          <a:stretch>
            <a:fillRect/>
          </a:stretch>
        </p:blipFill>
        <p:spPr bwMode="auto">
          <a:xfrm>
            <a:off x="6084168" y="1221259"/>
            <a:ext cx="3059961" cy="3890037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000" y="1347614"/>
            <a:ext cx="6660272" cy="3330371"/>
          </a:xfrm>
        </p:spPr>
        <p:txBody>
          <a:bodyPr/>
          <a:lstStyle/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/>
              <a:t>All PH10 PLUS heads are now able to store their usage </a:t>
            </a:r>
            <a:r>
              <a:rPr lang="en-GB" dirty="0" smtClean="0"/>
              <a:t>history.</a:t>
            </a:r>
            <a:endParaRPr lang="en-GB" dirty="0"/>
          </a:p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/>
              <a:t>All PH10 PLUS heads now come with 2 years warranty as </a:t>
            </a:r>
            <a:r>
              <a:rPr lang="en-GB" dirty="0" smtClean="0"/>
              <a:t>standard.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Usage record and warranty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620000" y="4893249"/>
            <a:ext cx="792089" cy="171450"/>
          </a:xfrm>
        </p:spPr>
        <p:txBody>
          <a:bodyPr/>
          <a:lstStyle/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395538" y="4894009"/>
            <a:ext cx="1260000" cy="180975"/>
          </a:xfrm>
        </p:spPr>
        <p:txBody>
          <a:bodyPr/>
          <a:lstStyle/>
          <a:p>
            <a:r>
              <a:rPr lang="en-US" dirty="0" smtClean="0"/>
              <a:t>H-1000-8008-01-B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3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620000" y="4893249"/>
            <a:ext cx="792089" cy="171450"/>
          </a:xfrm>
        </p:spPr>
        <p:txBody>
          <a:bodyPr/>
          <a:lstStyle/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395538" y="4894009"/>
            <a:ext cx="1260000" cy="180975"/>
          </a:xfrm>
        </p:spPr>
        <p:txBody>
          <a:bodyPr/>
          <a:lstStyle/>
          <a:p>
            <a:r>
              <a:rPr lang="en-US" dirty="0" smtClean="0"/>
              <a:t>H-1000-8008-01-B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000" y="1347614"/>
            <a:ext cx="8280000" cy="3330371"/>
          </a:xfrm>
        </p:spPr>
        <p:txBody>
          <a:bodyPr/>
          <a:lstStyle/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/>
              <a:t>With PH10 </a:t>
            </a:r>
            <a:r>
              <a:rPr lang="en-GB" dirty="0" smtClean="0"/>
              <a:t>PLUS </a:t>
            </a:r>
            <a:r>
              <a:rPr lang="en-GB" dirty="0"/>
              <a:t>you can...</a:t>
            </a:r>
          </a:p>
          <a:p>
            <a:pPr marL="180000" indent="-180000" defTabSz="457200">
              <a:spcBef>
                <a:spcPts val="0"/>
              </a:spcBef>
              <a:spcAft>
                <a:spcPts val="1200"/>
              </a:spcAft>
            </a:pPr>
            <a:r>
              <a:rPr lang="en-GB" dirty="0" smtClean="0"/>
              <a:t>Measure </a:t>
            </a:r>
            <a:r>
              <a:rPr lang="en-GB" dirty="0"/>
              <a:t>using </a:t>
            </a:r>
            <a:r>
              <a:rPr lang="en-GB" dirty="0" smtClean="0"/>
              <a:t>touch-trigger</a:t>
            </a:r>
            <a:r>
              <a:rPr lang="en-GB" dirty="0"/>
              <a:t>, optical or scanning probes depending on your application</a:t>
            </a:r>
          </a:p>
          <a:p>
            <a:pPr marL="180000" indent="-180000" defTabSz="457200">
              <a:spcBef>
                <a:spcPts val="0"/>
              </a:spcBef>
              <a:spcAft>
                <a:spcPts val="1200"/>
              </a:spcAft>
            </a:pPr>
            <a:r>
              <a:rPr lang="en-GB" dirty="0" smtClean="0"/>
              <a:t>Index </a:t>
            </a:r>
            <a:r>
              <a:rPr lang="en-GB" dirty="0"/>
              <a:t>your stylus tip for increased accessibility</a:t>
            </a:r>
          </a:p>
          <a:p>
            <a:pPr marL="180000" indent="-180000" defTabSz="457200">
              <a:spcBef>
                <a:spcPts val="0"/>
              </a:spcBef>
              <a:spcAft>
                <a:spcPts val="1200"/>
              </a:spcAft>
            </a:pPr>
            <a:r>
              <a:rPr lang="en-GB" dirty="0" smtClean="0"/>
              <a:t>Increase </a:t>
            </a:r>
            <a:r>
              <a:rPr lang="en-GB" dirty="0"/>
              <a:t>throughput by stylus changing without having to re-qualify</a:t>
            </a:r>
          </a:p>
          <a:p>
            <a:pPr marL="180000" indent="-180000" defTabSz="457200">
              <a:spcBef>
                <a:spcPts val="0"/>
              </a:spcBef>
              <a:spcAft>
                <a:spcPts val="1200"/>
              </a:spcAft>
            </a:pPr>
            <a:r>
              <a:rPr lang="en-GB" dirty="0" smtClean="0"/>
              <a:t>Automatically </a:t>
            </a:r>
            <a:r>
              <a:rPr lang="en-GB" dirty="0"/>
              <a:t>change extension bars up to </a:t>
            </a:r>
            <a:r>
              <a:rPr lang="en-GB" dirty="0" smtClean="0"/>
              <a:t>450 </a:t>
            </a:r>
            <a:r>
              <a:rPr lang="en-GB" dirty="0"/>
              <a:t>mm long for increased </a:t>
            </a:r>
            <a:r>
              <a:rPr lang="en-GB" dirty="0" smtClean="0"/>
              <a:t>accessibility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9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620000" y="4893249"/>
            <a:ext cx="792089" cy="171450"/>
          </a:xfrm>
        </p:spPr>
        <p:txBody>
          <a:bodyPr/>
          <a:lstStyle/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395538" y="4894009"/>
            <a:ext cx="1260000" cy="180975"/>
          </a:xfrm>
        </p:spPr>
        <p:txBody>
          <a:bodyPr/>
          <a:lstStyle/>
          <a:p>
            <a:r>
              <a:rPr lang="en-US" dirty="0" smtClean="0"/>
              <a:t>H-1000-8008-01-B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000" y="1347614"/>
            <a:ext cx="8280000" cy="3330371"/>
          </a:xfrm>
        </p:spPr>
        <p:txBody>
          <a:bodyPr/>
          <a:lstStyle/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/>
              <a:t>With PH10 </a:t>
            </a:r>
            <a:r>
              <a:rPr lang="en-GB" dirty="0" smtClean="0"/>
              <a:t>PLUS </a:t>
            </a:r>
            <a:r>
              <a:rPr lang="en-GB" dirty="0"/>
              <a:t>you can...</a:t>
            </a:r>
          </a:p>
          <a:p>
            <a:pPr marL="180000" indent="-180000" defTabSz="457200">
              <a:spcBef>
                <a:spcPts val="0"/>
              </a:spcBef>
              <a:spcAft>
                <a:spcPts val="1200"/>
              </a:spcAft>
            </a:pPr>
            <a:r>
              <a:rPr lang="en-GB" dirty="0" smtClean="0"/>
              <a:t>Achieve accuracy of 0.4 µm at 62 mm radius</a:t>
            </a:r>
          </a:p>
          <a:p>
            <a:pPr marL="180000" indent="-180000" defTabSz="457200">
              <a:spcBef>
                <a:spcPts val="0"/>
              </a:spcBef>
              <a:spcAft>
                <a:spcPts val="1200"/>
              </a:spcAft>
            </a:pPr>
            <a:r>
              <a:rPr lang="en-GB" dirty="0" smtClean="0"/>
              <a:t>Protect your investment through integral over travel protection </a:t>
            </a:r>
          </a:p>
          <a:p>
            <a:pPr marL="180000" indent="-180000" defTabSz="457200">
              <a:spcBef>
                <a:spcPts val="0"/>
              </a:spcBef>
              <a:spcAft>
                <a:spcPts val="1200"/>
              </a:spcAft>
            </a:pPr>
            <a:r>
              <a:rPr lang="en-GB" dirty="0" smtClean="0"/>
              <a:t>Be assured that any machine downtime will be kept to a minimum through Renishaw’s expert service and support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519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PH10 PLUS motorised </a:t>
            </a:r>
            <a:br>
              <a:rPr lang="en-GB" dirty="0"/>
            </a:br>
            <a:r>
              <a:rPr lang="en-GB" dirty="0"/>
              <a:t>indexing heads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467544" y="4262400"/>
            <a:ext cx="7671424" cy="360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b="1" dirty="0" smtClean="0">
                <a:solidFill>
                  <a:schemeClr val="accent1"/>
                </a:solidFill>
              </a:rPr>
              <a:t>Thank </a:t>
            </a:r>
            <a:r>
              <a:rPr lang="en-GB" b="1" dirty="0">
                <a:solidFill>
                  <a:schemeClr val="accent1"/>
                </a:solidFill>
              </a:rPr>
              <a:t>you for your </a:t>
            </a:r>
            <a:r>
              <a:rPr lang="en-GB" b="1" dirty="0" smtClean="0">
                <a:solidFill>
                  <a:schemeClr val="accent1"/>
                </a:solidFill>
              </a:rPr>
              <a:t>attention</a:t>
            </a:r>
            <a:r>
              <a:rPr lang="en-GB" b="1" dirty="0" smtClean="0">
                <a:solidFill>
                  <a:schemeClr val="accent1"/>
                </a:solidFill>
              </a:rPr>
              <a:t>…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5" name="Picture 4" descr="PH10 plus hero 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5756" y="1213855"/>
            <a:ext cx="3090740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7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000" y="1347614"/>
            <a:ext cx="4968000" cy="3330371"/>
          </a:xfrm>
        </p:spPr>
        <p:txBody>
          <a:bodyPr/>
          <a:lstStyle/>
          <a:p>
            <a:pPr marL="0" indent="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/>
              <a:t>The PH10 PLUS range of products are indexing probe holders which allow the probe to be orientated and locked in any of the 720 positions during the inspection </a:t>
            </a:r>
            <a:r>
              <a:rPr lang="en-GB" dirty="0" smtClean="0"/>
              <a:t>cycle.</a:t>
            </a:r>
            <a:endParaRPr lang="en-GB" dirty="0"/>
          </a:p>
          <a:p>
            <a:pPr marL="0" indent="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/>
              <a:t>Renishaw offers a family of PH10 PLUS heads that can be matched to your specific </a:t>
            </a:r>
            <a:r>
              <a:rPr lang="en-GB" dirty="0" smtClean="0"/>
              <a:t>application.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What is a PH10 PLUS?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620000" y="4893249"/>
            <a:ext cx="792089" cy="171450"/>
          </a:xfrm>
        </p:spPr>
        <p:txBody>
          <a:bodyPr/>
          <a:lstStyle/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395538" y="4894009"/>
            <a:ext cx="1260000" cy="180975"/>
          </a:xfrm>
        </p:spPr>
        <p:txBody>
          <a:bodyPr/>
          <a:lstStyle/>
          <a:p>
            <a:r>
              <a:rPr lang="en-US" dirty="0" smtClean="0"/>
              <a:t>H-1000-8008-01-B</a:t>
            </a:r>
            <a:endParaRPr lang="en-US" dirty="0"/>
          </a:p>
        </p:txBody>
      </p:sp>
      <p:pic>
        <p:nvPicPr>
          <p:cNvPr id="7" name="Picture 6" descr="PH10 plus hero 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5756" y="1213855"/>
            <a:ext cx="3090740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3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000" y="1347614"/>
            <a:ext cx="7560000" cy="3330371"/>
          </a:xfrm>
        </p:spPr>
        <p:txBody>
          <a:bodyPr/>
          <a:lstStyle/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/>
              <a:t>The table below shows the differences in the PH10 PLUS range: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PH10 PLUS range differences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620000" y="4893249"/>
            <a:ext cx="792089" cy="171450"/>
          </a:xfrm>
        </p:spPr>
        <p:txBody>
          <a:bodyPr/>
          <a:lstStyle/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395538" y="4894009"/>
            <a:ext cx="1260000" cy="180975"/>
          </a:xfrm>
        </p:spPr>
        <p:txBody>
          <a:bodyPr/>
          <a:lstStyle/>
          <a:p>
            <a:r>
              <a:rPr lang="en-US" dirty="0" smtClean="0"/>
              <a:t>H-1000-8008-01-B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163633"/>
              </p:ext>
            </p:extLst>
          </p:nvPr>
        </p:nvGraphicFramePr>
        <p:xfrm>
          <a:off x="360000" y="1978606"/>
          <a:ext cx="7560000" cy="181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/>
                <a:gridCol w="2520000"/>
                <a:gridCol w="25200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 smtClean="0"/>
                        <a:t>Head type</a:t>
                      </a:r>
                      <a:endParaRPr lang="en-GB" sz="1800" dirty="0"/>
                    </a:p>
                  </a:txBody>
                  <a:tcPr marT="90000" marB="9000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 smtClean="0"/>
                        <a:t>Head</a:t>
                      </a:r>
                      <a:r>
                        <a:rPr lang="en-GB" sz="1800" baseline="0" dirty="0" smtClean="0"/>
                        <a:t> mount</a:t>
                      </a:r>
                      <a:endParaRPr lang="en-GB" sz="1800" dirty="0"/>
                    </a:p>
                  </a:txBody>
                  <a:tcPr marT="90000" marB="9000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 smtClean="0"/>
                        <a:t>Probe mount</a:t>
                      </a:r>
                      <a:endParaRPr lang="en-GB" sz="1800" dirty="0"/>
                    </a:p>
                  </a:txBody>
                  <a:tcPr marT="90000" marB="9000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 smtClean="0"/>
                        <a:t>PH10T PLUS</a:t>
                      </a:r>
                      <a:endParaRPr lang="en-GB" sz="1800" dirty="0"/>
                    </a:p>
                  </a:txBody>
                  <a:tcPr marT="90000" marB="9000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 smtClean="0"/>
                        <a:t>Shank</a:t>
                      </a:r>
                    </a:p>
                  </a:txBody>
                  <a:tcPr marT="90000" marB="9000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 smtClean="0"/>
                        <a:t>M8 thread</a:t>
                      </a:r>
                      <a:endParaRPr lang="en-GB" sz="1800" dirty="0"/>
                    </a:p>
                  </a:txBody>
                  <a:tcPr marT="90000" marB="9000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 smtClean="0"/>
                        <a:t>PH10M PLUS</a:t>
                      </a:r>
                      <a:endParaRPr lang="en-GB" sz="1800" dirty="0"/>
                    </a:p>
                  </a:txBody>
                  <a:tcPr marT="90000" marB="9000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 smtClean="0"/>
                        <a:t>Shank</a:t>
                      </a:r>
                      <a:endParaRPr lang="en-GB" sz="1800" dirty="0"/>
                    </a:p>
                  </a:txBody>
                  <a:tcPr marT="90000" marB="9000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 err="1" smtClean="0"/>
                        <a:t>Multiwire</a:t>
                      </a:r>
                      <a:r>
                        <a:rPr lang="en-GB" sz="1800" dirty="0" smtClean="0"/>
                        <a:t> autojoint</a:t>
                      </a:r>
                      <a:endParaRPr lang="en-GB" sz="1800" dirty="0"/>
                    </a:p>
                  </a:txBody>
                  <a:tcPr marT="90000" marB="9000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 smtClean="0"/>
                        <a:t>PH10MQ</a:t>
                      </a:r>
                      <a:r>
                        <a:rPr lang="en-GB" sz="1800" baseline="0" dirty="0" smtClean="0"/>
                        <a:t> PLUS</a:t>
                      </a:r>
                      <a:endParaRPr lang="en-GB" sz="1800" dirty="0"/>
                    </a:p>
                  </a:txBody>
                  <a:tcPr marT="90000" marB="9000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 smtClean="0"/>
                        <a:t>Quill</a:t>
                      </a:r>
                      <a:endParaRPr lang="en-GB" sz="1800" dirty="0"/>
                    </a:p>
                  </a:txBody>
                  <a:tcPr marT="90000" marB="9000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 err="1" smtClean="0"/>
                        <a:t>Multiwire</a:t>
                      </a:r>
                      <a:r>
                        <a:rPr lang="en-GB" sz="1800" baseline="0" dirty="0" smtClean="0"/>
                        <a:t> autojoint</a:t>
                      </a:r>
                      <a:endParaRPr lang="en-GB" sz="1800" dirty="0"/>
                    </a:p>
                  </a:txBody>
                  <a:tcPr marT="90000" marB="900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0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000" y="1347614"/>
            <a:ext cx="6660272" cy="3330371"/>
          </a:xfrm>
        </p:spPr>
        <p:txBody>
          <a:bodyPr/>
          <a:lstStyle/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/>
              <a:t>The PH10 PLUS family gives DCC machines the added capability of probe reorientation, allowing the probe to inspect features at the optimum angle, considering access requirements and probing best </a:t>
            </a:r>
            <a:r>
              <a:rPr lang="en-GB" dirty="0" smtClean="0"/>
              <a:t>practice.</a:t>
            </a:r>
            <a:endParaRPr lang="en-GB" dirty="0"/>
          </a:p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/>
              <a:t>PH10 PLUS can be mounted to a variety of different sized bridge or horizontal arm machines for </a:t>
            </a:r>
            <a:r>
              <a:rPr lang="en-GB" dirty="0" smtClean="0"/>
              <a:t>touch-trigger</a:t>
            </a:r>
            <a:r>
              <a:rPr lang="en-GB" dirty="0"/>
              <a:t>, optical or scanning </a:t>
            </a:r>
            <a:r>
              <a:rPr lang="en-GB" dirty="0" smtClean="0"/>
              <a:t>probing.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Where are they used?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620000" y="4893249"/>
            <a:ext cx="792089" cy="171450"/>
          </a:xfrm>
        </p:spPr>
        <p:txBody>
          <a:bodyPr/>
          <a:lstStyle/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395538" y="4894009"/>
            <a:ext cx="1260000" cy="180975"/>
          </a:xfrm>
        </p:spPr>
        <p:txBody>
          <a:bodyPr/>
          <a:lstStyle/>
          <a:p>
            <a:r>
              <a:rPr lang="en-US" dirty="0" smtClean="0"/>
              <a:t>H-1000-8008-01-B</a:t>
            </a:r>
            <a:endParaRPr lang="en-US" dirty="0"/>
          </a:p>
        </p:txBody>
      </p:sp>
      <p:pic>
        <p:nvPicPr>
          <p:cNvPr id="8" name="Picture 2" descr="\\renishaw\global\gb\PLC\CMMPD\Data\cmmmarketing\Image and video directory\1_For print\1_Products\Motorised heads\PH10\Archive - Do not use\PH10 and SP25M\704 SM25-4_017.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221260"/>
            <a:ext cx="1359014" cy="388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750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renishaw\global\gb\PLC\CMMPD\Data\cmmmarketing\Image and video directory\1_For print\1_Products\Motorised heads\PH10\Archive - Do not use\PH10 and TP200\PH10M with TP200 and component (2).jpg"/>
          <p:cNvPicPr>
            <a:picLocks noChangeAspect="1" noChangeArrowheads="1"/>
          </p:cNvPicPr>
          <p:nvPr/>
        </p:nvPicPr>
        <p:blipFill>
          <a:blip r:embed="rId3" cstate="print"/>
          <a:srcRect t="34442"/>
          <a:stretch>
            <a:fillRect/>
          </a:stretch>
        </p:blipFill>
        <p:spPr bwMode="auto">
          <a:xfrm>
            <a:off x="0" y="1217196"/>
            <a:ext cx="3857876" cy="39240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00000" y="1347614"/>
            <a:ext cx="5940000" cy="3330371"/>
          </a:xfrm>
        </p:spPr>
        <p:txBody>
          <a:bodyPr/>
          <a:lstStyle/>
          <a:p>
            <a:pPr marL="0" indent="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/>
              <a:t>The PH10 PLUS range is a universal family of products used in many industries including aerospace and </a:t>
            </a:r>
            <a:r>
              <a:rPr lang="en-GB" dirty="0" smtClean="0"/>
              <a:t>automotive.</a:t>
            </a:r>
            <a:endParaRPr lang="en-GB" dirty="0"/>
          </a:p>
          <a:p>
            <a:pPr marL="0" indent="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/>
              <a:t>Compatible with a full range of sensors and extensions, the position, size and form of high tolerance features can be </a:t>
            </a:r>
            <a:r>
              <a:rPr lang="en-GB" dirty="0" smtClean="0"/>
              <a:t>determined.</a:t>
            </a:r>
            <a:endParaRPr lang="en-GB" dirty="0"/>
          </a:p>
          <a:p>
            <a:pPr marL="0" indent="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/>
              <a:t>The PH10 PLUS range of heads are established and reliable products that </a:t>
            </a:r>
            <a:r>
              <a:rPr lang="en-GB" dirty="0" smtClean="0"/>
              <a:t>provide </a:t>
            </a:r>
            <a:r>
              <a:rPr lang="en-GB" dirty="0"/>
              <a:t>a cost effective probing </a:t>
            </a:r>
            <a:r>
              <a:rPr lang="en-GB" dirty="0" smtClean="0"/>
              <a:t>solution.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Where are they used?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620000" y="4893249"/>
            <a:ext cx="792089" cy="171450"/>
          </a:xfrm>
        </p:spPr>
        <p:txBody>
          <a:bodyPr/>
          <a:lstStyle/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395538" y="4894009"/>
            <a:ext cx="1260000" cy="180975"/>
          </a:xfrm>
        </p:spPr>
        <p:txBody>
          <a:bodyPr/>
          <a:lstStyle/>
          <a:p>
            <a:r>
              <a:rPr lang="en-US" dirty="0" smtClean="0"/>
              <a:t>H-1000-8008-01-B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3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renishaw\global\gb\PLC\CMMPD\Data\cmmmarketing\Image and video directory\1_For print\1_Products\Motorised heads\PH10\PH10 aquablast\PH10MQ\PH10_0609_008.jpg"/>
          <p:cNvPicPr>
            <a:picLocks noChangeAspect="1" noChangeArrowheads="1"/>
          </p:cNvPicPr>
          <p:nvPr/>
        </p:nvPicPr>
        <p:blipFill>
          <a:blip r:embed="rId3" cstate="print"/>
          <a:srcRect t="18862" b="4873"/>
          <a:stretch>
            <a:fillRect/>
          </a:stretch>
        </p:blipFill>
        <p:spPr bwMode="auto">
          <a:xfrm>
            <a:off x="6084168" y="1221259"/>
            <a:ext cx="3059961" cy="3890037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000" y="1347614"/>
            <a:ext cx="6660272" cy="3330371"/>
          </a:xfrm>
        </p:spPr>
        <p:txBody>
          <a:bodyPr/>
          <a:lstStyle/>
          <a:p>
            <a:pPr marL="0" indent="0" defTabSz="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/>
              <a:t>The PH10 family brings many benefits that will improve the way you inspect components and </a:t>
            </a:r>
            <a:r>
              <a:rPr lang="en-GB" dirty="0" smtClean="0"/>
              <a:t>assemblies.</a:t>
            </a:r>
            <a:endParaRPr lang="en-GB" dirty="0"/>
          </a:p>
          <a:p>
            <a:pPr marL="0" indent="0" defTabSz="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/>
              <a:t>These benefits include:</a:t>
            </a:r>
          </a:p>
          <a:p>
            <a:pPr marL="180000" indent="-180000" defTabSz="457200"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solidFill>
                  <a:srgbClr val="FF9933"/>
                </a:solidFill>
              </a:rPr>
              <a:t>Flexibility</a:t>
            </a:r>
          </a:p>
          <a:p>
            <a:pPr marL="180000" indent="-180000" defTabSz="457200"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solidFill>
                  <a:srgbClr val="FF9933"/>
                </a:solidFill>
              </a:rPr>
              <a:t>Increased throughput</a:t>
            </a:r>
          </a:p>
          <a:p>
            <a:pPr marL="180000" indent="-180000" defTabSz="457200"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solidFill>
                  <a:srgbClr val="FF9933"/>
                </a:solidFill>
              </a:rPr>
              <a:t>Maximum accessibility</a:t>
            </a:r>
          </a:p>
          <a:p>
            <a:pPr marL="180000" indent="-180000" defTabSz="457200"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solidFill>
                  <a:srgbClr val="FF9933"/>
                </a:solidFill>
              </a:rPr>
              <a:t>Improved accuracy</a:t>
            </a:r>
          </a:p>
          <a:p>
            <a:pPr marL="180000" indent="-180000" defTabSz="457200"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solidFill>
                  <a:srgbClr val="FF9933"/>
                </a:solidFill>
              </a:rPr>
              <a:t>Minimal risk to head and CMM</a:t>
            </a:r>
          </a:p>
          <a:p>
            <a:pPr marL="180000" indent="-180000" defTabSz="457200"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solidFill>
                  <a:srgbClr val="FF9933"/>
                </a:solidFill>
              </a:rPr>
              <a:t>Low cost of ownership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What are the benefits?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620000" y="4893249"/>
            <a:ext cx="792089" cy="171450"/>
          </a:xfrm>
        </p:spPr>
        <p:txBody>
          <a:bodyPr/>
          <a:lstStyle/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395538" y="4894009"/>
            <a:ext cx="1260000" cy="180975"/>
          </a:xfrm>
        </p:spPr>
        <p:txBody>
          <a:bodyPr/>
          <a:lstStyle/>
          <a:p>
            <a:r>
              <a:rPr lang="en-US" dirty="0" smtClean="0"/>
              <a:t>H-1000-8008-01-B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1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000" y="1347614"/>
            <a:ext cx="5868184" cy="3330371"/>
          </a:xfrm>
        </p:spPr>
        <p:txBody>
          <a:bodyPr/>
          <a:lstStyle/>
          <a:p>
            <a:pPr marL="0" indent="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/>
              <a:t>PH10T PLUS can be used with Renishaw’s range of M8 </a:t>
            </a:r>
            <a:r>
              <a:rPr lang="en-GB" dirty="0" smtClean="0"/>
              <a:t>threaded </a:t>
            </a:r>
            <a:r>
              <a:rPr lang="en-GB" dirty="0"/>
              <a:t>probes and extension </a:t>
            </a:r>
            <a:r>
              <a:rPr lang="en-GB" dirty="0" smtClean="0"/>
              <a:t>bars.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Flexibility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620000" y="4893249"/>
            <a:ext cx="792089" cy="171450"/>
          </a:xfrm>
        </p:spPr>
        <p:txBody>
          <a:bodyPr/>
          <a:lstStyle/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395538" y="4894009"/>
            <a:ext cx="1260000" cy="180975"/>
          </a:xfrm>
        </p:spPr>
        <p:txBody>
          <a:bodyPr/>
          <a:lstStyle/>
          <a:p>
            <a:r>
              <a:rPr lang="en-US" dirty="0" smtClean="0"/>
              <a:t>H-1000-8008-01-B</a:t>
            </a:r>
            <a:endParaRPr lang="en-US" dirty="0"/>
          </a:p>
        </p:txBody>
      </p:sp>
      <p:pic>
        <p:nvPicPr>
          <p:cNvPr id="8" name="Picture 7" descr="Probes, extensions and styli for PH10T PLUS.jpg"/>
          <p:cNvPicPr>
            <a:picLocks noChangeAspect="1"/>
          </p:cNvPicPr>
          <p:nvPr/>
        </p:nvPicPr>
        <p:blipFill>
          <a:blip r:embed="rId3" cstate="print"/>
          <a:srcRect t="181"/>
          <a:stretch>
            <a:fillRect/>
          </a:stretch>
        </p:blipFill>
        <p:spPr>
          <a:xfrm>
            <a:off x="6666582" y="1239223"/>
            <a:ext cx="1505818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2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000" y="1347614"/>
            <a:ext cx="4860072" cy="3330371"/>
          </a:xfrm>
        </p:spPr>
        <p:txBody>
          <a:bodyPr/>
          <a:lstStyle/>
          <a:p>
            <a:pPr marL="0" indent="-45720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/>
              <a:t>The PH10M </a:t>
            </a:r>
            <a:r>
              <a:rPr lang="en-GB" dirty="0" smtClean="0"/>
              <a:t>PLUS and </a:t>
            </a:r>
            <a:r>
              <a:rPr lang="en-GB" dirty="0"/>
              <a:t>PH10MQ PLUS can be used with Renishaw’s range of autojoint probes and extension </a:t>
            </a:r>
            <a:r>
              <a:rPr lang="en-GB" dirty="0" smtClean="0"/>
              <a:t>bars.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Flexibility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620000" y="4893249"/>
            <a:ext cx="792089" cy="171450"/>
          </a:xfrm>
        </p:spPr>
        <p:txBody>
          <a:bodyPr/>
          <a:lstStyle/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395538" y="4894009"/>
            <a:ext cx="1260000" cy="180975"/>
          </a:xfrm>
        </p:spPr>
        <p:txBody>
          <a:bodyPr/>
          <a:lstStyle/>
          <a:p>
            <a:r>
              <a:rPr lang="en-US" dirty="0" smtClean="0"/>
              <a:t>H-1000-8008-01-B</a:t>
            </a:r>
            <a:endParaRPr lang="en-US" dirty="0"/>
          </a:p>
        </p:txBody>
      </p:sp>
      <p:pic>
        <p:nvPicPr>
          <p:cNvPr id="7" name="Picture 6" descr="Probes, extensions and styli for PH10 PL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238400"/>
            <a:ext cx="3071797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5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Increased throughput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620000" y="4893249"/>
            <a:ext cx="792089" cy="171450"/>
          </a:xfrm>
        </p:spPr>
        <p:txBody>
          <a:bodyPr/>
          <a:lstStyle/>
          <a:p>
            <a:r>
              <a:rPr lang="en-US" dirty="0" smtClean="0"/>
              <a:t>Slide </a:t>
            </a:r>
            <a:fld id="{2C3277D1-BC98-493B-8101-346FFB0B7EC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395538" y="4894009"/>
            <a:ext cx="1260000" cy="180975"/>
          </a:xfrm>
        </p:spPr>
        <p:txBody>
          <a:bodyPr/>
          <a:lstStyle/>
          <a:p>
            <a:r>
              <a:rPr lang="en-US" dirty="0" smtClean="0"/>
              <a:t>H-1000-8008-01-B</a:t>
            </a:r>
            <a:endParaRPr lang="en-US" dirty="0"/>
          </a:p>
        </p:txBody>
      </p:sp>
      <p:pic>
        <p:nvPicPr>
          <p:cNvPr id="8" name="Picture 2" descr="\\renishaw\global\gb\PLC\CMMPD\Data\cmmmarketing\Image and video directory\2_For presentations, web and documentaton\1_Products\Motorised heads\PH10\PH10 aquablasted\PH10 and SP600\SP600M, PH10MQ, star styli (1) - cut out.jpg"/>
          <p:cNvPicPr>
            <a:picLocks noChangeAspect="1" noChangeArrowheads="1"/>
          </p:cNvPicPr>
          <p:nvPr/>
        </p:nvPicPr>
        <p:blipFill>
          <a:blip r:embed="rId3" cstate="print"/>
          <a:srcRect t="12370"/>
          <a:stretch>
            <a:fillRect/>
          </a:stretch>
        </p:blipFill>
        <p:spPr bwMode="auto">
          <a:xfrm>
            <a:off x="6254354" y="1221260"/>
            <a:ext cx="2854150" cy="3877861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000" y="1347614"/>
            <a:ext cx="6408000" cy="3330371"/>
          </a:xfrm>
        </p:spPr>
        <p:txBody>
          <a:bodyPr/>
          <a:lstStyle/>
          <a:p>
            <a:pPr marL="0" indent="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 dirty="0"/>
              <a:t>The motorised indexing of PH10 PLUS reduces the number of stylus changes, increasing the throughput of your </a:t>
            </a:r>
            <a:r>
              <a:rPr lang="en-GB" sz="1800" dirty="0" smtClean="0"/>
              <a:t>machine.</a:t>
            </a:r>
            <a:endParaRPr lang="en-GB" sz="1800" dirty="0"/>
          </a:p>
          <a:p>
            <a:pPr marL="0" indent="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 dirty="0"/>
              <a:t>The PH10 PLUS range can move through 90 degrees in 3.5 seconds keeping the time that you are not inspecting to a </a:t>
            </a:r>
            <a:r>
              <a:rPr lang="en-GB" sz="1800" dirty="0" smtClean="0"/>
              <a:t>minimum.</a:t>
            </a:r>
            <a:endParaRPr lang="en-GB" sz="1800" dirty="0"/>
          </a:p>
          <a:p>
            <a:pPr marL="0" indent="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 dirty="0"/>
              <a:t>The repeatable kinematic autojoint on </a:t>
            </a:r>
            <a:r>
              <a:rPr lang="en-GB" sz="1800" dirty="0" smtClean="0"/>
              <a:t>PH10M PLUS / PH10MQ </a:t>
            </a:r>
            <a:r>
              <a:rPr lang="en-GB" sz="1800" dirty="0"/>
              <a:t>PLUS allows for DCC probe or extension bar changing with </a:t>
            </a:r>
            <a:r>
              <a:rPr lang="en-GB" sz="1800" dirty="0" smtClean="0"/>
              <a:t>ACR3 rack.</a:t>
            </a:r>
            <a:endParaRPr lang="en-GB" sz="1800" dirty="0"/>
          </a:p>
          <a:p>
            <a:pPr marL="0" indent="0" defTabSz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 dirty="0"/>
              <a:t>Re-qualification of the stylus tip is not needed, this reduces inspection time and allows un-manned inspection </a:t>
            </a:r>
            <a:r>
              <a:rPr lang="en-GB" sz="1800" dirty="0" smtClean="0"/>
              <a:t>cycles.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37263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stDraft">
  <a:themeElements>
    <a:clrScheme name="Renishaw &amp; Process control">
      <a:dk1>
        <a:srgbClr val="515151"/>
      </a:dk1>
      <a:lt1>
        <a:srgbClr val="FFFFFF"/>
      </a:lt1>
      <a:dk2>
        <a:srgbClr val="A3A3A3"/>
      </a:dk2>
      <a:lt2>
        <a:srgbClr val="FFFFFF"/>
      </a:lt2>
      <a:accent1>
        <a:srgbClr val="FF9933"/>
      </a:accent1>
      <a:accent2>
        <a:srgbClr val="000000"/>
      </a:accent2>
      <a:accent3>
        <a:srgbClr val="0000FF"/>
      </a:accent3>
      <a:accent4>
        <a:srgbClr val="BC01FF"/>
      </a:accent4>
      <a:accent5>
        <a:srgbClr val="008A00"/>
      </a:accent5>
      <a:accent6>
        <a:srgbClr val="FF0000"/>
      </a:accent6>
      <a:hlink>
        <a:srgbClr val="002060"/>
      </a:hlink>
      <a:folHlink>
        <a:srgbClr val="5E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solidFill>
          <a:srgbClr val="FF9934"/>
        </a:solidFill>
        <a:ln w="9525">
          <a:noFill/>
          <a:miter lim="800000"/>
          <a:headEnd/>
          <a:tailEnd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Office Theme 1">
        <a:dk1>
          <a:srgbClr val="666666"/>
        </a:dk1>
        <a:lt1>
          <a:srgbClr val="FFFFFF"/>
        </a:lt1>
        <a:dk2>
          <a:srgbClr val="FFFFFF"/>
        </a:dk2>
        <a:lt2>
          <a:srgbClr val="999999"/>
        </a:lt2>
        <a:accent1>
          <a:srgbClr val="FF9933"/>
        </a:accent1>
        <a:accent2>
          <a:srgbClr val="999999"/>
        </a:accent2>
        <a:accent3>
          <a:srgbClr val="FFFFFF"/>
        </a:accent3>
        <a:accent4>
          <a:srgbClr val="565656"/>
        </a:accent4>
        <a:accent5>
          <a:srgbClr val="FFCAAD"/>
        </a:accent5>
        <a:accent6>
          <a:srgbClr val="8A8A8A"/>
        </a:accent6>
        <a:hlink>
          <a:srgbClr val="FF6600"/>
        </a:hlink>
        <a:folHlink>
          <a:srgbClr val="00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EE4AF65A4A4749AA7034E08E7422E8" ma:contentTypeVersion="2" ma:contentTypeDescription="Create a new document." ma:contentTypeScope="" ma:versionID="b53303130e0192aadcf33efe559d9a36">
  <xsd:schema xmlns:xsd="http://www.w3.org/2001/XMLSchema" xmlns:xs="http://www.w3.org/2001/XMLSchema" xmlns:p="http://schemas.microsoft.com/office/2006/metadata/properties" xmlns:ns1="http://schemas.microsoft.com/sharepoint/v3" xmlns:ns2="08b2cd93-6665-485e-a71c-3a6b058601cd" xmlns:ns3="8eaf8db2-22bd-46e9-ba1a-3b94a37cd118" targetNamespace="http://schemas.microsoft.com/office/2006/metadata/properties" ma:root="true" ma:fieldsID="13a9da71e1da60d85329a932764fd382" ns1:_="" ns2:_="" ns3:_="">
    <xsd:import namespace="http://schemas.microsoft.com/sharepoint/v3"/>
    <xsd:import namespace="08b2cd93-6665-485e-a71c-3a6b058601cd"/>
    <xsd:import namespace="8eaf8db2-22bd-46e9-ba1a-3b94a37cd118"/>
    <xsd:element name="properties">
      <xsd:complexType>
        <xsd:sequence>
          <xsd:element name="documentManagement">
            <xsd:complexType>
              <xsd:all>
                <xsd:element ref="ns1:Category"/>
                <xsd:element ref="ns2:Description0" minOccurs="0"/>
                <xsd:element ref="ns2:File_x0020_format"/>
                <xsd:element ref="ns2:Media_x0020_type" minOccurs="0"/>
                <xsd:element ref="ns2:Mediacentre_x0020_link" minOccurs="0"/>
                <xsd:element ref="ns2:Colour_x0020_type" minOccurs="0"/>
                <xsd:element ref="ns2:Document_x0020_number" minOccurs="0"/>
                <xsd:element ref="ns2:Language_x0020__x002d__x0020_use_x0020_lookup"/>
                <xsd:element ref="ns2:Thumbnail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ategory" ma:index="0" ma:displayName="Category" ma:default="Corporate guideline" ma:format="Dropdown" ma:internalName="Category">
      <xsd:simpleType>
        <xsd:restriction base="dms:Choice">
          <xsd:enumeration value="Corporate guideline"/>
          <xsd:enumeration value="Form"/>
          <xsd:enumeration value="Log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2cd93-6665-485e-a71c-3a6b058601cd" elementFormDefault="qualified">
    <xsd:import namespace="http://schemas.microsoft.com/office/2006/documentManagement/types"/>
    <xsd:import namespace="http://schemas.microsoft.com/office/infopath/2007/PartnerControls"/>
    <xsd:element name="Description0" ma:index="3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File_x0020_format" ma:index="4" ma:displayName="File format" ma:internalName="File_x0020_format" ma:readOnly="false">
      <xsd:simpleType>
        <xsd:restriction base="dms:Text">
          <xsd:maxLength value="255"/>
        </xsd:restriction>
      </xsd:simpleType>
    </xsd:element>
    <xsd:element name="Media_x0020_type" ma:index="5" nillable="true" ma:displayName="Media type" ma:format="Dropdown" ma:internalName="Media_x0020_type">
      <xsd:simpleType>
        <xsd:restriction base="dms:Choice">
          <xsd:enumeration value="AP, IN, TE modules"/>
          <xsd:enumeration value="CD cases"/>
          <xsd:enumeration value="Corporate back pages"/>
          <xsd:enumeration value="General"/>
          <xsd:enumeration value="Legal"/>
          <xsd:enumeration value="PDF export settings"/>
          <xsd:enumeration value="PowerPoint presentation"/>
          <xsd:enumeration value="Promo gifts and clothing"/>
          <xsd:enumeration value="Sales literature"/>
          <xsd:enumeration value="Video"/>
          <xsd:enumeration value="Web"/>
          <xsd:enumeration value="Logo"/>
        </xsd:restriction>
      </xsd:simpleType>
    </xsd:element>
    <xsd:element name="Mediacentre_x0020_link" ma:index="6" nillable="true" ma:displayName="Mediacentre link" ma:format="Hyperlink" ma:internalName="Mediacentre_x0020_link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lour_x0020_type" ma:index="7" nillable="true" ma:displayName="Colour type" ma:default="RGB" ma:format="Dropdown" ma:internalName="Colour_x0020_type">
      <xsd:simpleType>
        <xsd:union memberTypes="dms:Text">
          <xsd:simpleType>
            <xsd:restriction base="dms:Choice">
              <xsd:enumeration value="CMYK"/>
              <xsd:enumeration value="RGB"/>
            </xsd:restriction>
          </xsd:simpleType>
        </xsd:union>
      </xsd:simpleType>
    </xsd:element>
    <xsd:element name="Document_x0020_number" ma:index="8" nillable="true" ma:displayName="Document number" ma:internalName="Document_x0020_number" ma:readOnly="false">
      <xsd:simpleType>
        <xsd:restriction base="dms:Text">
          <xsd:maxLength value="255"/>
        </xsd:restriction>
      </xsd:simpleType>
    </xsd:element>
    <xsd:element name="Language_x0020__x002d__x0020_use_x0020_lookup" ma:index="9" ma:displayName="Language" ma:default="English" ma:format="Dropdown" ma:internalName="Language_x0020__x002d__x0020_use_x0020_lookup">
      <xsd:simpleType>
        <xsd:union memberTypes="dms:Text">
          <xsd:simpleType>
            <xsd:restriction base="dms:Choice">
              <xsd:enumeration value="Chinese (Simplified)"/>
              <xsd:enumeration value="Czech"/>
              <xsd:enumeration value="Dutch"/>
              <xsd:enumeration value="English"/>
              <xsd:enumeration value="French"/>
              <xsd:enumeration value="German"/>
              <xsd:enumeration value="Italian"/>
              <xsd:enumeration value="Japanese"/>
              <xsd:enumeration value="Korean"/>
              <xsd:enumeration value="Polish"/>
              <xsd:enumeration value="Portuguese"/>
              <xsd:enumeration value="Romanian"/>
              <xsd:enumeration value="Russian"/>
              <xsd:enumeration value="Spanish"/>
              <xsd:enumeration value="Swedish"/>
              <xsd:enumeration value="Taiwanese"/>
              <xsd:enumeration value="Turkish"/>
            </xsd:restriction>
          </xsd:simpleType>
        </xsd:union>
      </xsd:simpleType>
    </xsd:element>
    <xsd:element name="Thumbnail" ma:index="10" nillable="true" ma:displayName="Thumbnail" ma:format="Image" ma:internalName="Thumbnai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af8db2-22bd-46e9-ba1a-3b94a37cd118" elementFormDefault="qualified">
    <xsd:import namespace="http://schemas.microsoft.com/office/2006/documentManagement/types"/>
    <xsd:import namespace="http://schemas.microsoft.com/office/infopath/2007/PartnerControls"/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p:properties xmlns:p="http://schemas.microsoft.com/office/2006/metadata/properties" xmlns:xsi="http://www.w3.org/2001/XMLSchema-instance">
  <documentManagement>
    <Document_x0020_number xmlns="08b2cd93-6665-485e-a71c-3a6b058601cd" xsi:nil="true"/>
    <Language_x0020__x002d__x0020_use_x0020_lookup xmlns="08b2cd93-6665-485e-a71c-3a6b058601cd">English</Language_x0020__x002d__x0020_use_x0020_lookup>
    <Description0 xmlns="08b2cd93-6665-485e-a71c-3a6b058601cd" xsi:nil="true"/>
    <File_x0020_format xmlns="08b2cd93-6665-485e-a71c-3a6b058601cd">.pptx (PowerPoint 2007)</File_x0020_format>
    <Mediacentre_x0020_link xmlns="08b2cd93-6665-485e-a71c-3a6b058601cd">
      <Url xsi:nil="true"/>
      <Description xsi:nil="true"/>
    </Mediacentre_x0020_link>
    <Colour_x0020_type xmlns="08b2cd93-6665-485e-a71c-3a6b058601cd">RGB</Colour_x0020_type>
    <Thumbnail xmlns="08b2cd93-6665-485e-a71c-3a6b058601cd">
      <Url xsi:nil="true"/>
      <Description xsi:nil="true"/>
    </Thumbnail>
    <Media_x0020_type xmlns="08b2cd93-6665-485e-a71c-3a6b058601cd">PowerPoint presentation</Media_x0020_type>
    <Category xmlns="http://schemas.microsoft.com/sharepoint/v3">Corporate guideline</Category>
    <_dlc_DocIdPersistId xmlns="8eaf8db2-22bd-46e9-ba1a-3b94a37cd118" xsi:nil="true"/>
    <_dlc_DocId xmlns="8eaf8db2-22bd-46e9-ba1a-3b94a37cd118" xsi:nil="true"/>
    <_dlc_DocIdUrl xmlns="8eaf8db2-22bd-46e9-ba1a-3b94a37cd118">
      <Url xsi:nil="true"/>
      <Description xsi:nil="true"/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76D6EA-06C0-4CE6-985B-D47C81B669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8b2cd93-6665-485e-a71c-3a6b058601cd"/>
    <ds:schemaRef ds:uri="8eaf8db2-22bd-46e9-ba1a-3b94a37cd1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CB3DA2-30EB-4B9C-8413-843B2F74020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54EF8BD-8DED-4BA5-8B7D-B48664D58C30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sharepoint/v3"/>
    <ds:schemaRef ds:uri="http://purl.org/dc/elements/1.1/"/>
    <ds:schemaRef ds:uri="08b2cd93-6665-485e-a71c-3a6b058601cd"/>
    <ds:schemaRef ds:uri="http://www.w3.org/XML/1998/namespace"/>
    <ds:schemaRef ds:uri="http://purl.org/dc/dcmitype/"/>
    <ds:schemaRef ds:uri="http://schemas.microsoft.com/office/infopath/2007/PartnerControls"/>
    <ds:schemaRef ds:uri="8eaf8db2-22bd-46e9-ba1a-3b94a37cd118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E04049C1-0C78-44C4-BB0C-2B28A889A8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1462</TotalTime>
  <Words>980</Words>
  <Application>Microsoft Office PowerPoint</Application>
  <PresentationFormat>On-screen Show (16:9)</PresentationFormat>
  <Paragraphs>174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FirstDraft</vt:lpstr>
      <vt:lpstr>PH10 PLUS motorised  indexing heads</vt:lpstr>
      <vt:lpstr>What is a PH10 PLUS?</vt:lpstr>
      <vt:lpstr>PH10 PLUS range differences</vt:lpstr>
      <vt:lpstr>Where are they used?</vt:lpstr>
      <vt:lpstr>Where are they used?</vt:lpstr>
      <vt:lpstr>What are the benefits?</vt:lpstr>
      <vt:lpstr>Flexibility</vt:lpstr>
      <vt:lpstr>Flexibility</vt:lpstr>
      <vt:lpstr>Increased throughput</vt:lpstr>
      <vt:lpstr>Accessibility</vt:lpstr>
      <vt:lpstr>Accuracy</vt:lpstr>
      <vt:lpstr>Minimal risk to head and CMM</vt:lpstr>
      <vt:lpstr>Low cost of ownership</vt:lpstr>
      <vt:lpstr>Usage record and warranty</vt:lpstr>
      <vt:lpstr>Summary</vt:lpstr>
      <vt:lpstr>Summary</vt:lpstr>
      <vt:lpstr>PH10 PLUS motorised  indexing heads</vt:lpstr>
    </vt:vector>
  </TitlesOfParts>
  <Company>Renishaw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Georgina Wild</dc:creator>
  <cp:lastModifiedBy>Georgina Wild</cp:lastModifiedBy>
  <cp:revision>179</cp:revision>
  <cp:lastPrinted>2015-04-28T17:52:03Z</cp:lastPrinted>
  <dcterms:created xsi:type="dcterms:W3CDTF">2014-11-26T14:06:26Z</dcterms:created>
  <dcterms:modified xsi:type="dcterms:W3CDTF">2015-05-05T12:32:57Z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0x01010051EE4AF65A4A4749AA7034E08E7422E8</vt:lpwstr>
  </property>
  <property fmtid="{D5CDD505-2E9C-101B-9397-08002B2CF9AE}" pid="3" name="Division">
    <vt:lpwstr>CORPORATE</vt:lpwstr>
  </property>
  <property fmtid="{D5CDD505-2E9C-101B-9397-08002B2CF9AE}" pid="4" name="Order">
    <vt:r8>500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TemplateUrl">
    <vt:lpwstr/>
  </property>
</Properties>
</file>